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3" r:id="rId5"/>
    <p:sldId id="260" r:id="rId6"/>
    <p:sldId id="264" r:id="rId7"/>
    <p:sldId id="266" r:id="rId8"/>
    <p:sldId id="284" r:id="rId9"/>
    <p:sldId id="280" r:id="rId10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3250"/>
    <a:srgbClr val="823758"/>
    <a:srgbClr val="7A3453"/>
    <a:srgbClr val="B72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5794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72B5BF-3327-4CFB-A980-72337B1360B2}" type="datetime1">
              <a:rPr lang="nl-NL" smtClean="0"/>
              <a:t>20-5-2025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C2C7C-C10F-42CC-9831-05841285AA54}" type="datetime1">
              <a:rPr lang="nl-NL" smtClean="0"/>
              <a:pPr/>
              <a:t>20-5-2025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nl-NL" noProof="0" smtClean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818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9231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4543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431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47EC0-AC84-36BB-20F0-BBCB5AD2F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C5019F-4544-A893-CFAF-694230E96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78F0EDF-6295-6EFF-1D32-A6EF680D8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11B45DF-4DE6-D542-F4C5-FED353F255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8869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inlei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>
              <a:solidFill>
                <a:schemeClr val="tx1"/>
              </a:solidFill>
            </a:endParaRP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noProof="0" dirty="0"/>
              <a:t>Invoegen of slepen en neerzetten </a:t>
            </a:r>
            <a:br>
              <a:rPr lang="nl-NL" noProof="0" dirty="0"/>
            </a:br>
            <a:r>
              <a:rPr lang="nl-NL" noProof="0" dirty="0"/>
              <a:t>Uw foto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 err="1"/>
              <a:t>Diatitel</a:t>
            </a:r>
            <a:endParaRPr lang="nl-NL" noProof="0" dirty="0"/>
          </a:p>
        </p:txBody>
      </p:sp>
      <p:sp>
        <p:nvSpPr>
          <p:cNvPr id="21" name="Subtitel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stekens als pictogrammen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Vrije vorm: Vorm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76" name="Vrije vorm: Vorm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143" name="Vrije vorm: Vorm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163" name="Vrije vorm: Vorm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187" name="Vrije vorm: Vorm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42" name="Vrije vorm: Vorm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74" name="Vrije v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sp>
        <p:nvSpPr>
          <p:cNvPr id="17" name="Tijdelijke aanduiding voor afbeelding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8" name="Tijdelijke aanduiding voor tekst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28" name="Tijdelijke aanduiding voor afbeelding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29" name="Tijdelijke aanduiding voor afbeelding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0" name="Tijdelijke aanduiding voor afbeelding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4" name="Tijdelijke aanduiding voor tekst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1" name="Tijdelijke aanduiding voor afbeelding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5" name="Tijdelijke aanduiding voor tekst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stekens als pictogrammen 3X opt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0" name="Tijdelijke aanduiding voor afbeelding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8" name="Tijdelijke aanduiding voor tekst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21" name="Tijdelijke aanduiding voor afbeelding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22" name="Tijdelijke aanduiding voor afbeelding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26" name="Tijdelijke aanduiding voor tekst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stekens als pictogrammen 3X opti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>
              <a:solidFill>
                <a:schemeClr val="tx1"/>
              </a:solidFill>
            </a:endParaRPr>
          </a:p>
        </p:txBody>
      </p:sp>
      <p:sp>
        <p:nvSpPr>
          <p:cNvPr id="21" name="Tijdelijke aanduiding voor tekst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7" name="Vrije vorm: Vorm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4" name="Tijdelijke aanduiding voor afbeelding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7" name="Tijdelijke aanduiding voor tekst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5" name="Tijdelijke aanduiding voor afbeelding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6" name="Tijdelijke aanduiding voor afbeelding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20" name="Tijdelijke aanduiding voor tekst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 err="1"/>
              <a:t>Diatitel</a:t>
            </a:r>
            <a:endParaRPr lang="nl-NL" noProof="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pic>
        <p:nvPicPr>
          <p:cNvPr id="44" name="Afbeelding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stekens als pictogrammen 4X opt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Vrije vorm: Vorm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>
              <a:solidFill>
                <a:schemeClr val="tx1"/>
              </a:solidFill>
            </a:endParaRPr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40" name="Vrije vorm: Vorm 2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41" name="Vrije vorm: Vorm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3" name="Tijdelijke aanduiding voor afbeelding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1</a:t>
            </a:r>
          </a:p>
        </p:txBody>
      </p:sp>
      <p:sp>
        <p:nvSpPr>
          <p:cNvPr id="17" name="Tijdelijke aanduiding voor tekst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4" name="Tijdelijke aanduiding voor afbeelding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2</a:t>
            </a:r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37" name="Tijdelijke aanduiding voor afbeelding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25" name="Tijdelijke aanduiding voor tekst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3</a:t>
            </a:r>
          </a:p>
        </p:txBody>
      </p:sp>
      <p:sp>
        <p:nvSpPr>
          <p:cNvPr id="26" name="Tijdelijke aanduiding voor tekst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8" name="Tijdelijke aanduiding voor afbeelding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Pictogram</a:t>
            </a:r>
          </a:p>
        </p:txBody>
      </p:sp>
      <p:sp>
        <p:nvSpPr>
          <p:cNvPr id="27" name="Tijdelijke aanduiding voor tekst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Opsommingsteken 4</a:t>
            </a:r>
          </a:p>
        </p:txBody>
      </p:sp>
      <p:sp>
        <p:nvSpPr>
          <p:cNvPr id="28" name="Tijdelijke aanduiding voor tekst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51" name="Titel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 err="1"/>
              <a:t>Diatitel</a:t>
            </a:r>
            <a:endParaRPr lang="nl-NL" noProof="0" dirty="0"/>
          </a:p>
        </p:txBody>
      </p:sp>
      <p:sp>
        <p:nvSpPr>
          <p:cNvPr id="52" name="Subtitel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al product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 err="1"/>
              <a:t>Diatitel</a:t>
            </a:r>
            <a:endParaRPr lang="nl-NL" noProof="0" dirty="0"/>
          </a:p>
        </p:txBody>
      </p:sp>
      <p:sp>
        <p:nvSpPr>
          <p:cNvPr id="18" name="Subtitel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Tijdelijke aanduiding voor afbeelding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Hier uw schermontwerp invoegen of slepen en neerzetten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getallen opt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 dirty="0"/>
              <a:t>1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nl-NL" noProof="0" dirty="0"/>
              <a:t>2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getallen opt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nl-NL" noProof="0" dirty="0"/>
              <a:t>Sectiekop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nl-NL" noProof="0" dirty="0"/>
              <a:t>Sectiekop</a:t>
            </a: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Sectiekop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1</a:t>
            </a:r>
          </a:p>
        </p:txBody>
      </p:sp>
      <p:sp>
        <p:nvSpPr>
          <p:cNvPr id="13" name="Tijdelijke aanduiding voor inhoud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l-NL" noProof="0" dirty="0"/>
              <a:t>Sectiebeschrijving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2</a:t>
            </a:r>
          </a:p>
        </p:txBody>
      </p:sp>
      <p:sp>
        <p:nvSpPr>
          <p:cNvPr id="14" name="Tijdelijke aanduiding voor tekst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l-NL" noProof="0" dirty="0"/>
              <a:t>Sectiebeschrijving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3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l-NL" noProof="0" dirty="0"/>
              <a:t>Sectiebeschrijving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sp>
        <p:nvSpPr>
          <p:cNvPr id="178" name="Vrije vorm: Vorm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grpSp>
        <p:nvGrpSpPr>
          <p:cNvPr id="192" name="Groe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Vrije vorm: Vorm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nl-NL" noProof="0" dirty="0"/>
            </a:p>
          </p:txBody>
        </p:sp>
        <p:grpSp>
          <p:nvGrpSpPr>
            <p:cNvPr id="182" name="Groe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Vrije vorm: Vorm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4" name="Vrije vorm: Vorm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5" name="Vrije vorm: Vorm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6" name="Vrije vorm: Vorm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7" name="Vrije vorm: Vorm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8" name="Vrije vorm: Vorm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89" name="Vrije vorm: Vorm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90" name="Vrije vorm: Vorm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  <p:sp>
            <p:nvSpPr>
              <p:cNvPr id="191" name="Vrije vorm: Vorm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nl-NL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truim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tekst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 van kwadrant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 van kwadrant</a:t>
            </a:r>
          </a:p>
        </p:txBody>
      </p:sp>
      <p:sp>
        <p:nvSpPr>
          <p:cNvPr id="11" name="Tijdelijke aanduiding voor tekst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 van kwadrant</a:t>
            </a:r>
          </a:p>
        </p:txBody>
      </p:sp>
      <p:sp>
        <p:nvSpPr>
          <p:cNvPr id="12" name="Tijdelijke aanduiding voor tekst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 van kwadrant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lom in va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e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nl-NL" noProof="0" dirty="0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nl-NL" noProof="0" dirty="0"/>
            </a:p>
          </p:txBody>
        </p:sp>
      </p:grp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l-NL" noProof="0" dirty="0"/>
              <a:t>Titel van sectie 1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l-NL" noProof="0" dirty="0"/>
              <a:t>Titel van sectie 2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l-NL" noProof="0" dirty="0"/>
              <a:t>Titel van sectie 3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17" name="Tijdelijke aanduiding voor tekst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6" name="Pijl: Rechts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 dirty="0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9" name="Pijl: Rechts 25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jdlij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tekst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 err="1"/>
              <a:t>Year</a:t>
            </a:r>
            <a:endParaRPr lang="nl-NL" noProof="0" dirty="0"/>
          </a:p>
        </p:txBody>
      </p:sp>
      <p:sp>
        <p:nvSpPr>
          <p:cNvPr id="15" name="Tijdelijke aanduiding voor tekst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17" name="Tijdelijke aanduiding voor tekst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18" name="Tijdelijke aanduiding voor tekst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 err="1"/>
              <a:t>Year</a:t>
            </a:r>
            <a:endParaRPr lang="nl-NL" noProof="0" dirty="0"/>
          </a:p>
        </p:txBody>
      </p:sp>
      <p:sp>
        <p:nvSpPr>
          <p:cNvPr id="20" name="Tijdelijke aanduiding voor tekst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1" name="Tijdelijke aanduiding voor tekst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2" name="Tijdelijke aanduiding voor tekst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3" name="Tijdelijke aanduiding voor tekst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4" name="Tijdelijke aanduiding voor tekst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6" name="Tijdelijke aanduiding voor tekst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8" name="Tijdelijke aanduiding voor tekst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29" name="Tijdelijke aanduiding voor tekst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1" name="Tijdelijke aanduiding voor tekst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3" name="Tijdelijke aanduiding voor tekst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5" name="Tijdelijke aanduiding voor tekst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6" name="Tijdelijke aanduiding voor tekst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37" name="Tijdelijke aanduiding voor tekst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MM</a:t>
            </a:r>
          </a:p>
        </p:txBody>
      </p:sp>
      <p:sp>
        <p:nvSpPr>
          <p:cNvPr id="40" name="Tijdelijke aanduiding voor tekst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nl-NL" noProof="0" dirty="0"/>
              <a:t>Titel van item</a:t>
            </a:r>
          </a:p>
        </p:txBody>
      </p:sp>
      <p:sp>
        <p:nvSpPr>
          <p:cNvPr id="41" name="Tijdelijke aanduiding voor tekst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Maand, Jaar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39" name="Tijdelijke aanduiding voor tekst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le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7" name="Tijdelijke aanduiding voor afbeelding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26" name="Tijdelijke aanduiding voor afbeelding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39" name="Tijdelijke aanduiding voor tekst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Naam</a:t>
            </a:r>
          </a:p>
        </p:txBody>
      </p:sp>
      <p:sp>
        <p:nvSpPr>
          <p:cNvPr id="42" name="Tijdelijke aanduiding voor tekst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Korte biografie</a:t>
            </a:r>
          </a:p>
        </p:txBody>
      </p:sp>
      <p:sp>
        <p:nvSpPr>
          <p:cNvPr id="43" name="Tijdelijke aanduiding voor tekst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</a:t>
            </a:r>
          </a:p>
        </p:txBody>
      </p:sp>
      <p:sp>
        <p:nvSpPr>
          <p:cNvPr id="45" name="Tijdelijke aanduiding voor tekst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Naam</a:t>
            </a:r>
          </a:p>
        </p:txBody>
      </p:sp>
      <p:sp>
        <p:nvSpPr>
          <p:cNvPr id="46" name="Tijdelijke aanduiding voor tekst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Korte biografie</a:t>
            </a:r>
          </a:p>
        </p:txBody>
      </p:sp>
      <p:sp>
        <p:nvSpPr>
          <p:cNvPr id="47" name="Tijdelijke aanduiding voor tekst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</a:t>
            </a:r>
          </a:p>
        </p:txBody>
      </p:sp>
      <p:sp>
        <p:nvSpPr>
          <p:cNvPr id="49" name="Tijdelijke aanduiding voor tekst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Naam</a:t>
            </a:r>
          </a:p>
        </p:txBody>
      </p:sp>
      <p:sp>
        <p:nvSpPr>
          <p:cNvPr id="50" name="Tijdelijke aanduiding voor tekst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Kort cv</a:t>
            </a:r>
          </a:p>
        </p:txBody>
      </p:sp>
      <p:sp>
        <p:nvSpPr>
          <p:cNvPr id="51" name="Tijdelijke aanduiding voor tekst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Titel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21" name="Tijdelijke aanduiding voor tekst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le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Vrije vorm: Vorm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nl-NL" noProof="0" dirty="0"/>
            </a:p>
          </p:txBody>
        </p:sp>
        <p:sp>
          <p:nvSpPr>
            <p:cNvPr id="49" name="Vrije vorm: Vorm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nl-NL" noProof="0" dirty="0"/>
            </a:p>
          </p:txBody>
        </p:sp>
      </p:grpSp>
      <p:sp>
        <p:nvSpPr>
          <p:cNvPr id="47" name="Tijdelijke aanduiding voor afbeelding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46" name="Tijdelijke aanduiding voor afbeelding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45" name="Tijdelijke aanduiding voor afbeelding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44" name="Tijdelijke aanduiding voor afbeelding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43" name="Tijdelijke aanduiding voor afbeelding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42" name="Tijdelijke aanduiding voor afbeelding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l-NL" noProof="0" dirty="0"/>
              <a:t>Profielfoto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36" name="Tijdelijke aanduiding voor tekst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37" name="Tijdelijke aanduiding voor tekst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40" name="Tijdelijke aanduiding voor tekst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41" name="Tijdelijke aanduiding voor tekst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52" name="Tijdelijke aanduiding voor tekst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53" name="Tijdelijke aanduiding voor tekst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57" name="Tijdelijke aanduiding voor tekst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58" name="Tijdelijke aanduiding voor tekst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van opsommingsteken</a:t>
            </a:r>
          </a:p>
        </p:txBody>
      </p:sp>
      <p:sp>
        <p:nvSpPr>
          <p:cNvPr id="59" name="Tijdelijke aanduiding voor tekst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nl-NL" noProof="0" dirty="0"/>
              <a:t>Volledige naam</a:t>
            </a:r>
          </a:p>
        </p:txBody>
      </p:sp>
      <p:sp>
        <p:nvSpPr>
          <p:cNvPr id="60" name="Tijdelijke aanduiding voor tekst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nl-NL" noProof="0" dirty="0"/>
              <a:t>Beschrijving opsommingsteken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Subtitel</a:t>
            </a:r>
          </a:p>
        </p:txBody>
      </p:sp>
      <p:pic>
        <p:nvPicPr>
          <p:cNvPr id="50" name="Afbeelding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e koptekst met afbeelding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nl-NL" noProof="0" dirty="0"/>
              <a:t>Dank </a:t>
            </a:r>
            <a:br>
              <a:rPr lang="nl-NL" noProof="0" dirty="0"/>
            </a:br>
            <a:r>
              <a:rPr lang="nl-NL" noProof="0" dirty="0"/>
              <a:t>U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nl-NL" noProof="0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nl-NL" noProof="0" smtClean="0"/>
              <a:pPr rtl="0"/>
              <a:t>‹#›</a:t>
            </a:fld>
            <a:endParaRPr lang="nl-NL" noProof="0" dirty="0"/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 dirty="0"/>
              <a:t>Volledige naam</a:t>
            </a:r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noProof="0" dirty="0"/>
              <a:t>Telefoon</a:t>
            </a:r>
          </a:p>
        </p:txBody>
      </p:sp>
      <p:sp>
        <p:nvSpPr>
          <p:cNvPr id="13" name="Tijdelijke aanduiding voor tekst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l-NL" noProof="0" dirty="0"/>
              <a:t>E-mail</a:t>
            </a:r>
          </a:p>
        </p:txBody>
      </p:sp>
      <p:sp>
        <p:nvSpPr>
          <p:cNvPr id="15" name="Tijdelijke aanduiding voor tekst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l-NL" noProof="0" dirty="0"/>
              <a:t>Website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fot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/>
              <a:t>Uw foto invoegen of slepen en neerzetten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met afbeelding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nl-NL" noProof="0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/>
              <a:t>Uw foto invoegen of slepen en neerzetten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e koptekst met afbeelding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nl-NL" noProof="0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nl-NL" noProof="0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nl-NL" noProof="0" dirty="0"/>
          </a:p>
        </p:txBody>
      </p:sp>
      <p:sp>
        <p:nvSpPr>
          <p:cNvPr id="3" name="Tijdelijke aanduiding voor afbeelding 2" descr="Tijdelijke aanduiding voor afbeelding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 dirty="0"/>
              <a:t>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nl-NL" noProof="0" smtClean="0"/>
              <a:pPr algn="ctr" rtl="0"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nl-NL" noProof="0" dirty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l-NL" noProof="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800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842713"/>
            <a:ext cx="4642566" cy="2341921"/>
          </a:xfrm>
        </p:spPr>
        <p:txBody>
          <a:bodyPr rtlCol="0"/>
          <a:lstStyle/>
          <a:p>
            <a:pPr rtl="0"/>
            <a:r>
              <a:rPr lang="nl-NL" sz="5400" dirty="0"/>
              <a:t>TRANSLATION IN PRACTICE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4441" y="3673367"/>
            <a:ext cx="4099187" cy="1048939"/>
          </a:xfrm>
        </p:spPr>
        <p:txBody>
          <a:bodyPr rtlCol="0"/>
          <a:lstStyle/>
          <a:p>
            <a:pPr rtl="0"/>
            <a:r>
              <a:rPr lang="nl-NL" dirty="0" err="1"/>
              <a:t>Possible</a:t>
            </a:r>
            <a:r>
              <a:rPr lang="nl-NL" dirty="0"/>
              <a:t> </a:t>
            </a:r>
            <a:r>
              <a:rPr lang="nl-NL" dirty="0" err="1"/>
              <a:t>careers</a:t>
            </a:r>
            <a:r>
              <a:rPr lang="nl-NL" dirty="0"/>
              <a:t> in </a:t>
            </a:r>
            <a:br>
              <a:rPr lang="nl-NL" dirty="0"/>
            </a:b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language</a:t>
            </a:r>
            <a:r>
              <a:rPr lang="nl-NL" dirty="0"/>
              <a:t> </a:t>
            </a:r>
            <a:r>
              <a:rPr lang="nl-NL" dirty="0" err="1"/>
              <a:t>industry</a:t>
            </a:r>
            <a:endParaRPr lang="nl-NL" noProof="1"/>
          </a:p>
          <a:p>
            <a:pPr rtl="0"/>
            <a:endParaRPr lang="nl-NL" dirty="0"/>
          </a:p>
        </p:txBody>
      </p:sp>
      <p:pic>
        <p:nvPicPr>
          <p:cNvPr id="6" name="Tijdelijke aanduiding voor afbeelding 5" descr="Een aantal boeken van verschillende grootten en diktes, hoog gestapeld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6898" y="3051407"/>
            <a:ext cx="4444800" cy="2728844"/>
          </a:xfrm>
        </p:spPr>
        <p:txBody>
          <a:bodyPr rtlCol="0"/>
          <a:lstStyle/>
          <a:p>
            <a:pPr lvl="1" rtl="0"/>
            <a:r>
              <a:rPr lang="nl-NL" sz="2400" noProof="1"/>
              <a:t>After graduating, did another MA in Belfast</a:t>
            </a:r>
          </a:p>
          <a:p>
            <a:pPr lvl="1" rtl="0"/>
            <a:r>
              <a:rPr lang="nl-NL" sz="2400" noProof="1"/>
              <a:t>Started career as project editor with an English-language publisher</a:t>
            </a:r>
          </a:p>
          <a:p>
            <a:pPr lvl="1" rtl="0"/>
            <a:r>
              <a:rPr lang="nl-NL" sz="2400" noProof="1"/>
              <a:t>Took the plunge and started my own business Babylonia in 2000</a:t>
            </a:r>
          </a:p>
        </p:txBody>
      </p:sp>
      <p:pic>
        <p:nvPicPr>
          <p:cNvPr id="12" name="Tijdelijke aanduiding voor afbeelding 11" descr="Laptop">
            <a:extLst>
              <a:ext uri="{FF2B5EF4-FFF2-40B4-BE49-F238E27FC236}">
                <a16:creationId xmlns:a16="http://schemas.microsoft.com/office/drawing/2014/main" id="{3E7237D6-2D71-4A63-9CB5-8ADCB63FC7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nl-NL" dirty="0"/>
              <a:t>HOW DID I </a:t>
            </a:r>
            <a:br>
              <a:rPr lang="nl-NL" dirty="0"/>
            </a:br>
            <a:r>
              <a:rPr lang="nl-NL" dirty="0"/>
              <a:t>GET HERE?</a:t>
            </a:r>
          </a:p>
        </p:txBody>
      </p:sp>
      <p:sp>
        <p:nvSpPr>
          <p:cNvPr id="4" name="Subtitel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35241" y="3708115"/>
            <a:ext cx="4087450" cy="1415429"/>
          </a:xfrm>
        </p:spPr>
        <p:txBody>
          <a:bodyPr rtlCol="0"/>
          <a:lstStyle/>
          <a:p>
            <a:pPr rtl="0"/>
            <a:endParaRPr lang="nl-NL" noProof="1"/>
          </a:p>
          <a:p>
            <a:pPr rtl="0"/>
            <a:r>
              <a:rPr lang="nl-NL" noProof="1"/>
              <a:t>Ammerins Moss-de Boer</a:t>
            </a:r>
          </a:p>
          <a:p>
            <a:pPr rtl="0"/>
            <a:r>
              <a:rPr lang="nl-NL" noProof="1"/>
              <a:t>RUG alumna 1996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5AB12C8-A155-6875-1C25-A7C26EABE70C}"/>
              </a:ext>
            </a:extLst>
          </p:cNvPr>
          <p:cNvSpPr/>
          <p:nvPr/>
        </p:nvSpPr>
        <p:spPr>
          <a:xfrm>
            <a:off x="9648497" y="6358758"/>
            <a:ext cx="1986455" cy="499241"/>
          </a:xfrm>
          <a:prstGeom prst="rect">
            <a:avLst/>
          </a:prstGeom>
          <a:solidFill>
            <a:srgbClr val="76325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73169B0-2057-1229-F135-798BBA7C0ABA}"/>
              </a:ext>
            </a:extLst>
          </p:cNvPr>
          <p:cNvSpPr/>
          <p:nvPr/>
        </p:nvSpPr>
        <p:spPr>
          <a:xfrm>
            <a:off x="94593" y="6243145"/>
            <a:ext cx="12097407" cy="614855"/>
          </a:xfrm>
          <a:prstGeom prst="rect">
            <a:avLst/>
          </a:prstGeom>
          <a:gradFill flip="none" rotWithShape="1">
            <a:gsLst>
              <a:gs pos="0">
                <a:srgbClr val="763250">
                  <a:shade val="30000"/>
                  <a:satMod val="115000"/>
                </a:srgbClr>
              </a:gs>
              <a:gs pos="50000">
                <a:srgbClr val="763250">
                  <a:shade val="67500"/>
                  <a:satMod val="115000"/>
                </a:srgbClr>
              </a:gs>
              <a:gs pos="100000">
                <a:srgbClr val="7632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 descr="'Einde' getypt op een typemachine">
            <a:extLst>
              <a:ext uri="{FF2B5EF4-FFF2-40B4-BE49-F238E27FC236}">
                <a16:creationId xmlns:a16="http://schemas.microsoft.com/office/drawing/2014/main" id="{C675E008-A5DF-4639-84DF-6071C1580B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/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nl-NL" smtClean="0"/>
              <a:pPr rtl="0"/>
              <a:t>3</a:t>
            </a:fld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62AC071-0624-430C-AEB0-AD3EBFC1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276" y="1446415"/>
            <a:ext cx="3863221" cy="1982585"/>
          </a:xfrm>
        </p:spPr>
        <p:txBody>
          <a:bodyPr rtlCol="0"/>
          <a:lstStyle/>
          <a:p>
            <a:pPr rtl="0"/>
            <a:r>
              <a:rPr lang="nl-NL" dirty="0"/>
              <a:t>THE END </a:t>
            </a:r>
            <a:br>
              <a:rPr lang="nl-NL" dirty="0"/>
            </a:br>
            <a:r>
              <a:rPr lang="nl-NL" dirty="0"/>
              <a:t>WAS THE BEGINNING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F606456-BEB8-424C-8C7C-E9B311D7C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8276" y="3852023"/>
            <a:ext cx="3863221" cy="2041701"/>
          </a:xfrm>
        </p:spPr>
        <p:txBody>
          <a:bodyPr rtlCol="0"/>
          <a:lstStyle/>
          <a:p>
            <a:pPr rtl="0"/>
            <a:r>
              <a:rPr lang="nl-NL" noProof="1"/>
              <a:t>Where to start as an enterpreneur?</a:t>
            </a:r>
          </a:p>
          <a:p>
            <a:pPr rtl="0"/>
            <a:r>
              <a:rPr lang="nl-NL" noProof="1"/>
              <a:t>Generalist or specialist?</a:t>
            </a:r>
          </a:p>
          <a:p>
            <a:pPr rtl="0"/>
            <a:r>
              <a:rPr lang="nl-NL" noProof="1"/>
              <a:t>What type of customer suits my language skills?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DDF3226-A603-060F-E239-8CE16B54A23A}"/>
              </a:ext>
            </a:extLst>
          </p:cNvPr>
          <p:cNvSpPr/>
          <p:nvPr/>
        </p:nvSpPr>
        <p:spPr>
          <a:xfrm>
            <a:off x="94593" y="6243145"/>
            <a:ext cx="12097407" cy="614855"/>
          </a:xfrm>
          <a:prstGeom prst="rect">
            <a:avLst/>
          </a:prstGeom>
          <a:gradFill flip="none" rotWithShape="1">
            <a:gsLst>
              <a:gs pos="0">
                <a:srgbClr val="763250">
                  <a:shade val="30000"/>
                  <a:satMod val="115000"/>
                </a:srgbClr>
              </a:gs>
              <a:gs pos="50000">
                <a:srgbClr val="763250">
                  <a:shade val="67500"/>
                  <a:satMod val="115000"/>
                </a:srgbClr>
              </a:gs>
              <a:gs pos="100000">
                <a:srgbClr val="7632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Tijdelijke aanduiding voor afbeelding 20" descr="Docent">
            <a:extLst>
              <a:ext uri="{FF2B5EF4-FFF2-40B4-BE49-F238E27FC236}">
                <a16:creationId xmlns:a16="http://schemas.microsoft.com/office/drawing/2014/main" id="{29F61CCC-B375-46FD-AC69-F11C1EB5757F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931393" y="2880652"/>
            <a:ext cx="621792" cy="621792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C623989-3B52-4E3D-A635-D939C417B6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800" y="4256094"/>
            <a:ext cx="1620000" cy="867450"/>
          </a:xfrm>
        </p:spPr>
        <p:txBody>
          <a:bodyPr rtlCol="0">
            <a:normAutofit/>
          </a:bodyPr>
          <a:lstStyle/>
          <a:p>
            <a:r>
              <a:rPr lang="nl-NL" b="1" dirty="0"/>
              <a:t>Follow courses </a:t>
            </a:r>
            <a:br>
              <a:rPr lang="nl-NL" b="1" dirty="0"/>
            </a:b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webinars</a:t>
            </a:r>
            <a:endParaRPr lang="nl-NL" b="1" dirty="0"/>
          </a:p>
        </p:txBody>
      </p:sp>
      <p:pic>
        <p:nvPicPr>
          <p:cNvPr id="23" name="Tijdelijke aanduiding voor afbeelding 22" descr="Groep">
            <a:extLst>
              <a:ext uri="{FF2B5EF4-FFF2-40B4-BE49-F238E27FC236}">
                <a16:creationId xmlns:a16="http://schemas.microsoft.com/office/drawing/2014/main" id="{E25DFC4C-7C37-49B1-B6A5-9145D8251251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062252" y="2880652"/>
            <a:ext cx="621792" cy="621792"/>
          </a:xfr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F1C8737-2F2E-4041-B588-265FBBB0817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62659" y="4256093"/>
            <a:ext cx="1620000" cy="500555"/>
          </a:xfrm>
        </p:spPr>
        <p:txBody>
          <a:bodyPr rtlCol="0">
            <a:normAutofit/>
          </a:bodyPr>
          <a:lstStyle/>
          <a:p>
            <a:pPr rtl="0"/>
            <a:r>
              <a:rPr lang="nl-NL" b="1" dirty="0" err="1"/>
              <a:t>Join</a:t>
            </a:r>
            <a:r>
              <a:rPr lang="nl-NL" b="1" dirty="0"/>
              <a:t> </a:t>
            </a:r>
            <a:r>
              <a:rPr lang="nl-NL" b="1" dirty="0" err="1"/>
              <a:t>an</a:t>
            </a:r>
            <a:r>
              <a:rPr lang="nl-NL" b="1" dirty="0"/>
              <a:t> </a:t>
            </a:r>
            <a:br>
              <a:rPr lang="nl-NL" b="1" dirty="0"/>
            </a:br>
            <a:r>
              <a:rPr lang="nl-NL" b="1" dirty="0" err="1"/>
              <a:t>association</a:t>
            </a:r>
            <a:endParaRPr lang="nl-NL" b="1" dirty="0"/>
          </a:p>
        </p:txBody>
      </p:sp>
      <p:pic>
        <p:nvPicPr>
          <p:cNvPr id="25" name="Tijdelijke aanduiding voor afbeelding 24" descr="Herhalen">
            <a:extLst>
              <a:ext uri="{FF2B5EF4-FFF2-40B4-BE49-F238E27FC236}">
                <a16:creationId xmlns:a16="http://schemas.microsoft.com/office/drawing/2014/main" id="{A959DDB7-1BF9-4963-9901-AE8A8DFB8302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5193111" y="2880652"/>
            <a:ext cx="621792" cy="621792"/>
          </a:xfrm>
        </p:spPr>
      </p:pic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1FE4ACF-78F8-4143-A8FF-BB1CAF035FC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93518" y="4256094"/>
            <a:ext cx="1620000" cy="360000"/>
          </a:xfrm>
        </p:spPr>
        <p:txBody>
          <a:bodyPr rtlCol="0">
            <a:normAutofit/>
          </a:bodyPr>
          <a:lstStyle/>
          <a:p>
            <a:pPr rtl="0"/>
            <a:r>
              <a:rPr lang="nl-NL" b="1" dirty="0" err="1"/>
              <a:t>Collaborate</a:t>
            </a:r>
            <a:endParaRPr lang="nl-NL" b="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11B054-7855-4114-9BCE-0130BF9C0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9469" y="1103586"/>
            <a:ext cx="3863221" cy="2390901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600" dirty="0"/>
              <a:t>TIPS TO MAKE IT </a:t>
            </a:r>
            <a:br>
              <a:rPr lang="nl-NL" sz="3600" dirty="0"/>
            </a:br>
            <a:r>
              <a:rPr lang="nl-NL" sz="3600" dirty="0"/>
              <a:t>IN THE INDUSTRY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129710F-626E-47E6-9916-873AC71C7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>
            <a:normAutofit/>
          </a:bodyPr>
          <a:lstStyle/>
          <a:p>
            <a:pPr rtl="0"/>
            <a:r>
              <a:rPr lang="nl-NL" dirty="0" err="1"/>
              <a:t>Translation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a </a:t>
            </a:r>
            <a:r>
              <a:rPr lang="nl-NL" dirty="0" err="1"/>
              <a:t>lonely</a:t>
            </a:r>
            <a:r>
              <a:rPr lang="nl-NL" dirty="0"/>
              <a:t> business: </a:t>
            </a:r>
            <a:br>
              <a:rPr lang="nl-NL" dirty="0"/>
            </a:br>
            <a:r>
              <a:rPr lang="nl-NL" dirty="0"/>
              <a:t>GET OUT THERE! 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C50427C7-A041-4B55-8D81-9FEBA952ACF5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nl-NL" smtClean="0"/>
              <a:pPr rtl="0">
                <a:spcAft>
                  <a:spcPts val="600"/>
                </a:spcAft>
              </a:pPr>
              <a:t>4</a:t>
            </a:fld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AEB55EE-30B2-9380-34C6-60858FA40CFA}"/>
              </a:ext>
            </a:extLst>
          </p:cNvPr>
          <p:cNvSpPr/>
          <p:nvPr/>
        </p:nvSpPr>
        <p:spPr>
          <a:xfrm>
            <a:off x="94593" y="6243145"/>
            <a:ext cx="12097407" cy="614855"/>
          </a:xfrm>
          <a:prstGeom prst="rect">
            <a:avLst/>
          </a:prstGeom>
          <a:gradFill flip="none" rotWithShape="1">
            <a:gsLst>
              <a:gs pos="0">
                <a:srgbClr val="763250">
                  <a:shade val="30000"/>
                  <a:satMod val="115000"/>
                </a:srgbClr>
              </a:gs>
              <a:gs pos="50000">
                <a:srgbClr val="763250">
                  <a:shade val="67500"/>
                  <a:satMod val="115000"/>
                </a:srgbClr>
              </a:gs>
              <a:gs pos="100000">
                <a:srgbClr val="7632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6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715BC-B028-9202-7FA3-2E3119EC8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 descr="Krijttekeningen op de stoep">
            <a:extLst>
              <a:ext uri="{FF2B5EF4-FFF2-40B4-BE49-F238E27FC236}">
                <a16:creationId xmlns:a16="http://schemas.microsoft.com/office/drawing/2014/main" id="{8B78257F-0B10-0907-2236-920388BAD9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1900" r="11900"/>
          <a:stretch/>
        </p:blipFill>
        <p:spPr>
          <a:xfrm>
            <a:off x="5181291" y="360608"/>
            <a:ext cx="6579708" cy="5763720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631546C-BCAA-8E78-5ADA-3B4A86972B6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60000" y="359998"/>
            <a:ext cx="4186799" cy="1341211"/>
          </a:xfrm>
        </p:spPr>
        <p:txBody>
          <a:bodyPr rtlCol="0" anchor="b">
            <a:normAutofit/>
          </a:bodyPr>
          <a:lstStyle/>
          <a:p>
            <a:pPr rtl="0"/>
            <a:r>
              <a:rPr lang="nl-NL" dirty="0" err="1"/>
              <a:t>You</a:t>
            </a:r>
            <a:r>
              <a:rPr lang="nl-NL" dirty="0"/>
              <a:t> have more options </a:t>
            </a:r>
            <a:r>
              <a:rPr lang="nl-NL" dirty="0" err="1"/>
              <a:t>than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think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F14BE7F-4519-1C04-E49A-670F53EA7A33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1935126"/>
            <a:ext cx="4031248" cy="3880883"/>
          </a:xfrm>
        </p:spPr>
        <p:txBody>
          <a:bodyPr rtlCol="0">
            <a:normAutofit/>
          </a:bodyPr>
          <a:lstStyle/>
          <a:p>
            <a:r>
              <a:rPr lang="nl-NL" sz="2200" b="1" noProof="1"/>
              <a:t>AI </a:t>
            </a:r>
            <a:r>
              <a:rPr lang="nl-NL" sz="2200" noProof="1"/>
              <a:t>is not just a danger, but also an opportunity: prompt engineering, coding, linguist-technician</a:t>
            </a:r>
          </a:p>
          <a:p>
            <a:endParaRPr lang="nl-NL" sz="2200" noProof="1"/>
          </a:p>
          <a:p>
            <a:r>
              <a:rPr lang="nl-NL" sz="2200" noProof="1"/>
              <a:t>Want to broaden your horizons? Look into </a:t>
            </a:r>
            <a:r>
              <a:rPr lang="nl-NL" sz="2200" b="1" noProof="1"/>
              <a:t>interpreting </a:t>
            </a:r>
            <a:r>
              <a:rPr lang="nl-NL" sz="2200" noProof="1"/>
              <a:t>– training in Belgium, Germany etc.</a:t>
            </a:r>
          </a:p>
          <a:p>
            <a:endParaRPr lang="nl-NL" sz="2200" noProof="1"/>
          </a:p>
          <a:p>
            <a:r>
              <a:rPr lang="nl-NL" sz="2200" noProof="1"/>
              <a:t>Starting </a:t>
            </a:r>
            <a:r>
              <a:rPr lang="nl-NL" sz="2200" b="1" noProof="1"/>
              <a:t>in-house </a:t>
            </a:r>
            <a:r>
              <a:rPr lang="nl-NL" sz="2200" noProof="1"/>
              <a:t>is a great way to learn how the process works.</a:t>
            </a:r>
          </a:p>
        </p:txBody>
      </p:sp>
      <p:sp>
        <p:nvSpPr>
          <p:cNvPr id="25" name="Tijdelijke aanduiding voor dianummer 24">
            <a:extLst>
              <a:ext uri="{FF2B5EF4-FFF2-40B4-BE49-F238E27FC236}">
                <a16:creationId xmlns:a16="http://schemas.microsoft.com/office/drawing/2014/main" id="{D32A3E22-8501-70B9-B20B-6FEAA4F25F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nl-NL" smtClean="0"/>
              <a:pPr rtl="0">
                <a:spcAft>
                  <a:spcPts val="600"/>
                </a:spcAft>
              </a:pPr>
              <a:t>5</a:t>
            </a:fld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FE4E3CB-3FAF-3E2F-D9E9-98AF3C1F0A25}"/>
              </a:ext>
            </a:extLst>
          </p:cNvPr>
          <p:cNvSpPr/>
          <p:nvPr/>
        </p:nvSpPr>
        <p:spPr>
          <a:xfrm>
            <a:off x="94593" y="6243145"/>
            <a:ext cx="12097407" cy="614855"/>
          </a:xfrm>
          <a:prstGeom prst="rect">
            <a:avLst/>
          </a:prstGeom>
          <a:gradFill flip="none" rotWithShape="1">
            <a:gsLst>
              <a:gs pos="0">
                <a:srgbClr val="763250">
                  <a:shade val="30000"/>
                  <a:satMod val="115000"/>
                </a:srgbClr>
              </a:gs>
              <a:gs pos="50000">
                <a:srgbClr val="763250">
                  <a:shade val="67500"/>
                  <a:satMod val="115000"/>
                </a:srgbClr>
              </a:gs>
              <a:gs pos="100000">
                <a:srgbClr val="7632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62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nl-NL" dirty="0" err="1"/>
              <a:t>COntact</a:t>
            </a:r>
            <a:r>
              <a:rPr lang="nl-NL" dirty="0"/>
              <a:t> me</a:t>
            </a:r>
          </a:p>
        </p:txBody>
      </p:sp>
      <p:sp>
        <p:nvSpPr>
          <p:cNvPr id="4" name="Subtitel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nl-NL" noProof="1"/>
              <a:t>Ammerins Moss-de Boer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/>
        <p:txBody>
          <a:bodyPr rtlCol="0"/>
          <a:lstStyle/>
          <a:p>
            <a:pPr rtl="0"/>
            <a:r>
              <a:rPr lang="nl-NL" dirty="0"/>
              <a:t>(06) 127 300 63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/>
        <p:txBody>
          <a:bodyPr rtlCol="0"/>
          <a:lstStyle/>
          <a:p>
            <a:pPr rtl="0"/>
            <a:r>
              <a:rPr lang="nl-NL" dirty="0"/>
              <a:t>ammerins@babylonia-vertalingen.com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/>
        <p:txBody>
          <a:bodyPr rtlCol="0"/>
          <a:lstStyle/>
          <a:p>
            <a:pPr rtl="0"/>
            <a:r>
              <a:rPr lang="nl-NL" dirty="0"/>
              <a:t>www.babylonia-vertalingen.com</a:t>
            </a:r>
          </a:p>
        </p:txBody>
      </p:sp>
      <p:pic>
        <p:nvPicPr>
          <p:cNvPr id="12" name="Afbeelding 11" descr="Gebruiker" title="Pictogram - Naam presentator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  <p:pic>
        <p:nvPicPr>
          <p:cNvPr id="14" name="Afbeelding 13" descr="Smartphone" title="Pictogram - Telefoonnummer presentator">
            <a:extLst>
              <a:ext uri="{FF2B5EF4-FFF2-40B4-BE49-F238E27FC236}">
                <a16:creationId xmlns:a16="http://schemas.microsoft.com/office/drawing/2014/main" id="{E51263B5-564A-401A-810D-0896F97EF0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301465" y="4293572"/>
            <a:ext cx="218900" cy="218900"/>
          </a:xfrm>
          <a:prstGeom prst="rect">
            <a:avLst/>
          </a:prstGeom>
        </p:spPr>
      </p:pic>
      <p:pic>
        <p:nvPicPr>
          <p:cNvPr id="13" name="Afbeelding 12" descr="Envelop" title="Pictogram - E-mailadres presentator">
            <a:extLst>
              <a:ext uri="{FF2B5EF4-FFF2-40B4-BE49-F238E27FC236}">
                <a16:creationId xmlns:a16="http://schemas.microsoft.com/office/drawing/2014/main" id="{A24A1417-AE3F-44AE-98EB-3E6ADA1E20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11301465" y="4661290"/>
            <a:ext cx="218900" cy="218900"/>
          </a:xfrm>
          <a:prstGeom prst="rect">
            <a:avLst/>
          </a:prstGeom>
        </p:spPr>
      </p:pic>
      <p:pic>
        <p:nvPicPr>
          <p:cNvPr id="15" name="Afbeelding 14" descr="Koppeling">
            <a:extLst>
              <a:ext uri="{FF2B5EF4-FFF2-40B4-BE49-F238E27FC236}">
                <a16:creationId xmlns:a16="http://schemas.microsoft.com/office/drawing/2014/main" id="{0161B5EF-405A-4DEA-8E00-0A6A7B71F7B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11284606" y="5029008"/>
            <a:ext cx="244786" cy="244786"/>
          </a:xfrm>
          <a:prstGeom prst="rect">
            <a:avLst/>
          </a:prstGeom>
        </p:spPr>
      </p:pic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nl-NL" smtClean="0"/>
              <a:pPr rtl="0"/>
              <a:t>6</a:t>
            </a:fld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3B665EC-4ACD-7AC0-5418-E44F2EE4A4E0}"/>
              </a:ext>
            </a:extLst>
          </p:cNvPr>
          <p:cNvSpPr/>
          <p:nvPr/>
        </p:nvSpPr>
        <p:spPr>
          <a:xfrm>
            <a:off x="94593" y="6243145"/>
            <a:ext cx="12097407" cy="614855"/>
          </a:xfrm>
          <a:prstGeom prst="rect">
            <a:avLst/>
          </a:prstGeom>
          <a:gradFill flip="none" rotWithShape="1">
            <a:gsLst>
              <a:gs pos="0">
                <a:srgbClr val="763250">
                  <a:shade val="30000"/>
                  <a:satMod val="115000"/>
                </a:srgbClr>
              </a:gs>
              <a:gs pos="50000">
                <a:srgbClr val="763250">
                  <a:shade val="67500"/>
                  <a:satMod val="115000"/>
                </a:srgbClr>
              </a:gs>
              <a:gs pos="100000">
                <a:srgbClr val="7632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12_TF66873322" id="{90406A58-55A7-478F-BF58-0B001A94B978}" vid="{00773A88-30A6-4BC0-B00A-CC85CEB0F2EB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33E771-E022-4C55-86B2-92F4B446C69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Verkooppresentatie roze suite</Template>
  <TotalTime>0</TotalTime>
  <Words>194</Words>
  <Application>Microsoft Office PowerPoint</Application>
  <PresentationFormat>Widescreen</PresentationFormat>
  <Paragraphs>39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Corbel</vt:lpstr>
      <vt:lpstr>Office-thema</vt:lpstr>
      <vt:lpstr>TRANSLATION IN PRACTICE</vt:lpstr>
      <vt:lpstr>HOW DID I  GET HERE?</vt:lpstr>
      <vt:lpstr>THE END  WAS THE BEGINNING</vt:lpstr>
      <vt:lpstr>TIPS TO MAKE IT  IN THE INDUSTRY</vt:lpstr>
      <vt:lpstr>You have more options than you think</vt:lpstr>
      <vt:lpstr>COntact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Ammerins Moss</dc:creator>
  <cp:lastModifiedBy>Anna Rambags</cp:lastModifiedBy>
  <cp:revision>2</cp:revision>
  <dcterms:created xsi:type="dcterms:W3CDTF">2025-05-03T18:13:30Z</dcterms:created>
  <dcterms:modified xsi:type="dcterms:W3CDTF">2025-05-20T12:36:13Z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